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6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18288000" cy="10287000"/>
  <p:notesSz cx="6858000" cy="9144000"/>
  <p:embeddedFontLst>
    <p:embeddedFont>
      <p:font typeface="Century Gothic Paneuropean" panose="020B0604020202020204" charset="0"/>
      <p:regular r:id="rId27"/>
    </p:embeddedFont>
    <p:embeddedFont>
      <p:font typeface="Century Gothic Paneuropean Bold" panose="020B0604020202020204" charset="0"/>
      <p:regular r:id="rId28"/>
    </p:embeddedFont>
    <p:embeddedFont>
      <p:font typeface="Century Gothic Paneuropean Italics" panose="020B0604020202020204" charset="0"/>
      <p:regular r:id="rId29"/>
    </p:embeddedFont>
    <p:embeddedFont>
      <p:font typeface="Montserrat" panose="00000500000000000000" pitchFamily="2" charset="0"/>
      <p:regular r:id="rId30"/>
      <p:bold r:id="rId31"/>
    </p:embeddedFont>
    <p:embeddedFont>
      <p:font typeface="Poppins" panose="00000500000000000000" pitchFamily="2" charset="0"/>
      <p:regular r:id="rId32"/>
    </p:embeddedFont>
    <p:embeddedFont>
      <p:font typeface="Roboto" panose="02000000000000000000" pitchFamily="2" charset="0"/>
      <p:regular r:id="rId33"/>
    </p:embeddedFont>
    <p:embeddedFont>
      <p:font typeface="Roboto Bold" panose="02000000000000000000" charset="0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539A73-CE99-4732-BF43-5DC88315DA00}" v="1" dt="2025-07-10T21:04:10.0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0" d="100"/>
          <a:sy n="60" d="100"/>
        </p:scale>
        <p:origin x="3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font" Target="fonts/font8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y Romero" userId="c4fa1de8-7c4a-4e69-b661-451ad283ae0e" providerId="ADAL" clId="{BE539A73-CE99-4732-BF43-5DC88315DA00}"/>
    <pc:docChg chg="custSel modSld">
      <pc:chgData name="Gaby Romero" userId="c4fa1de8-7c4a-4e69-b661-451ad283ae0e" providerId="ADAL" clId="{BE539A73-CE99-4732-BF43-5DC88315DA00}" dt="2025-07-10T21:04:12.486" v="5" actId="1076"/>
      <pc:docMkLst>
        <pc:docMk/>
      </pc:docMkLst>
      <pc:sldChg chg="addSp modSp mod">
        <pc:chgData name="Gaby Romero" userId="c4fa1de8-7c4a-4e69-b661-451ad283ae0e" providerId="ADAL" clId="{BE539A73-CE99-4732-BF43-5DC88315DA00}" dt="2025-07-10T21:04:12.486" v="5" actId="1076"/>
        <pc:sldMkLst>
          <pc:docMk/>
          <pc:sldMk cId="0" sldId="260"/>
        </pc:sldMkLst>
        <pc:picChg chg="add mod">
          <ac:chgData name="Gaby Romero" userId="c4fa1de8-7c4a-4e69-b661-451ad283ae0e" providerId="ADAL" clId="{BE539A73-CE99-4732-BF43-5DC88315DA00}" dt="2025-07-10T21:04:12.486" v="5" actId="1076"/>
          <ac:picMkLst>
            <pc:docMk/>
            <pc:sldMk cId="0" sldId="260"/>
            <ac:picMk id="8" creationId="{99129518-79ED-9576-54CB-512B98982440}"/>
          </ac:picMkLst>
        </pc:picChg>
      </pc:sldChg>
      <pc:sldChg chg="delSp modSp mod">
        <pc:chgData name="Gaby Romero" userId="c4fa1de8-7c4a-4e69-b661-451ad283ae0e" providerId="ADAL" clId="{BE539A73-CE99-4732-BF43-5DC88315DA00}" dt="2025-06-23T14:52:58.721" v="3" actId="14100"/>
        <pc:sldMkLst>
          <pc:docMk/>
          <pc:sldMk cId="0" sldId="261"/>
        </pc:sldMkLst>
        <pc:spChg chg="mod">
          <ac:chgData name="Gaby Romero" userId="c4fa1de8-7c4a-4e69-b661-451ad283ae0e" providerId="ADAL" clId="{BE539A73-CE99-4732-BF43-5DC88315DA00}" dt="2025-06-23T14:52:58.721" v="3" actId="14100"/>
          <ac:spMkLst>
            <pc:docMk/>
            <pc:sldMk cId="0" sldId="261"/>
            <ac:spMk id="2" creationId="{00000000-0000-0000-0000-000000000000}"/>
          </ac:spMkLst>
        </pc:spChg>
        <pc:spChg chg="mod">
          <ac:chgData name="Gaby Romero" userId="c4fa1de8-7c4a-4e69-b661-451ad283ae0e" providerId="ADAL" clId="{BE539A73-CE99-4732-BF43-5DC88315DA00}" dt="2025-06-23T14:52:56.774" v="2" actId="1076"/>
          <ac:spMkLst>
            <pc:docMk/>
            <pc:sldMk cId="0" sldId="261"/>
            <ac:spMk id="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C03E7C-63C0-4223-A0BA-2DD1B314B0AC}" type="datetimeFigureOut">
              <a:rPr lang="en-US" smtClean="0"/>
              <a:t>7/10/2025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C3B63-868A-4812-BDD3-FB61BC27B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5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C3B63-868A-4812-BDD3-FB61BC27B0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136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B4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56748" y="-52913"/>
            <a:ext cx="12731252" cy="10339913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graphicFrame>
        <p:nvGraphicFramePr>
          <p:cNvPr id="3" name="Table 3"/>
          <p:cNvGraphicFramePr>
            <a:graphicFrameLocks noGrp="1"/>
          </p:cNvGraphicFramePr>
          <p:nvPr/>
        </p:nvGraphicFramePr>
        <p:xfrm>
          <a:off x="6375138" y="1308625"/>
          <a:ext cx="11036496" cy="7958261"/>
        </p:xfrm>
        <a:graphic>
          <a:graphicData uri="http://schemas.openxmlformats.org/drawingml/2006/table">
            <a:tbl>
              <a:tblPr/>
              <a:tblGrid>
                <a:gridCol w="5518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18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00301"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99">
                          <a:solidFill>
                            <a:srgbClr val="004E82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Reasons to hit someone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99">
                          <a:solidFill>
                            <a:srgbClr val="004E82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Why should this reason keep you from getting into trouble?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8980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8980"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4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Freeform 4"/>
          <p:cNvSpPr/>
          <p:nvPr/>
        </p:nvSpPr>
        <p:spPr>
          <a:xfrm>
            <a:off x="179080" y="8958621"/>
            <a:ext cx="1442712" cy="1208993"/>
          </a:xfrm>
          <a:custGeom>
            <a:avLst/>
            <a:gdLst/>
            <a:ahLst/>
            <a:cxnLst/>
            <a:rect l="l" t="t" r="r" b="b"/>
            <a:pathLst>
              <a:path w="1442712" h="1208993">
                <a:moveTo>
                  <a:pt x="0" y="0"/>
                </a:moveTo>
                <a:lnTo>
                  <a:pt x="1442712" y="0"/>
                </a:lnTo>
                <a:lnTo>
                  <a:pt x="1442712" y="1208993"/>
                </a:lnTo>
                <a:lnTo>
                  <a:pt x="0" y="12089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687178" y="1019175"/>
            <a:ext cx="4201593" cy="7337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08"/>
              </a:lnSpc>
            </a:pPr>
            <a:r>
              <a:rPr lang="en-US" sz="48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Should you ever be allowed to hit someone without getting into trouble? </a:t>
            </a:r>
          </a:p>
          <a:p>
            <a:pPr algn="ctr">
              <a:lnSpc>
                <a:spcPts val="5808"/>
              </a:lnSpc>
            </a:pPr>
            <a:endParaRPr lang="en-US" sz="4800">
              <a:solidFill>
                <a:srgbClr val="004E82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  <a:p>
            <a:pPr algn="ctr">
              <a:lnSpc>
                <a:spcPts val="5808"/>
              </a:lnSpc>
            </a:pPr>
            <a:r>
              <a:rPr lang="en-US" sz="48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Why or why not?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028700" y="886474"/>
          <a:ext cx="16230600" cy="8239718"/>
        </p:xfrm>
        <a:graphic>
          <a:graphicData uri="http://schemas.openxmlformats.org/drawingml/2006/table">
            <a:tbl>
              <a:tblPr/>
              <a:tblGrid>
                <a:gridCol w="811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1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91848">
                <a:tc gridSpan="2">
                  <a:txBody>
                    <a:bodyPr/>
                    <a:lstStyle/>
                    <a:p>
                      <a:pPr algn="ctr">
                        <a:lnSpc>
                          <a:spcPts val="5880"/>
                        </a:lnSpc>
                        <a:defRPr/>
                      </a:pPr>
                      <a:r>
                        <a:rPr lang="en-US" sz="4200">
                          <a:solidFill>
                            <a:srgbClr val="000000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Element 4: Brian’s act caused damages.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5880"/>
                        </a:lnSpc>
                        <a:defRPr/>
                      </a:pPr>
                      <a:r>
                        <a:rPr lang="en-US" sz="4200">
                          <a:solidFill>
                            <a:srgbClr val="000000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Element 4: Brian’s act caused damages.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8427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How will Brian’s aunt argue that Brian’s act caused damages?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How will Brian argue that Brian’s act did NOT cause damages?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9443">
                <a:tc gridSpan="2"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Which evidence is stronger? Why? 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Which evidence is stronger? Why? 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16677132" y="8911897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9" y="0"/>
                </a:lnTo>
                <a:lnTo>
                  <a:pt x="1455339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2132677"/>
            <a:ext cx="14139759" cy="5345484"/>
            <a:chOff x="0" y="0"/>
            <a:chExt cx="18853012" cy="712731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21628" b="21628"/>
            <a:stretch>
              <a:fillRect/>
            </a:stretch>
          </p:blipFill>
          <p:spPr>
            <a:xfrm>
              <a:off x="0" y="0"/>
              <a:ext cx="18853012" cy="7127312"/>
            </a:xfrm>
            <a:prstGeom prst="rect">
              <a:avLst/>
            </a:prstGeom>
          </p:spPr>
        </p:pic>
      </p:grpSp>
      <p:sp>
        <p:nvSpPr>
          <p:cNvPr id="4" name="AutoShape 4"/>
          <p:cNvSpPr/>
          <p:nvPr/>
        </p:nvSpPr>
        <p:spPr>
          <a:xfrm>
            <a:off x="1731601" y="6744413"/>
            <a:ext cx="11265664" cy="2513887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15073209" y="0"/>
            <a:ext cx="3214791" cy="10287000"/>
          </a:xfrm>
          <a:prstGeom prst="rect">
            <a:avLst/>
          </a:prstGeom>
          <a:solidFill>
            <a:srgbClr val="006EB6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5641713" y="8387709"/>
            <a:ext cx="2077782" cy="1741181"/>
          </a:xfrm>
          <a:custGeom>
            <a:avLst/>
            <a:gdLst/>
            <a:ahLst/>
            <a:cxnLst/>
            <a:rect l="l" t="t" r="r" b="b"/>
            <a:pathLst>
              <a:path w="2077782" h="1741181">
                <a:moveTo>
                  <a:pt x="0" y="0"/>
                </a:moveTo>
                <a:lnTo>
                  <a:pt x="2077782" y="0"/>
                </a:lnTo>
                <a:lnTo>
                  <a:pt x="2077782" y="1741182"/>
                </a:lnTo>
                <a:lnTo>
                  <a:pt x="0" y="17411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949037" y="6901239"/>
            <a:ext cx="10830793" cy="2249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3"/>
              </a:lnSpc>
            </a:pPr>
            <a:r>
              <a:rPr lang="en-US" sz="5339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Would you sue your 5-year-old nephew if he did this to you? Why or why not?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695489"/>
            <a:ext cx="18288000" cy="4591511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028700" y="2132677"/>
            <a:ext cx="7668080" cy="8154323"/>
            <a:chOff x="0" y="0"/>
            <a:chExt cx="10224107" cy="10872431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t="14575" b="14575"/>
            <a:stretch>
              <a:fillRect/>
            </a:stretch>
          </p:blipFill>
          <p:spPr>
            <a:xfrm>
              <a:off x="0" y="0"/>
              <a:ext cx="10224107" cy="10872431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1028700" y="9258300"/>
            <a:ext cx="7668080" cy="1028700"/>
            <a:chOff x="0" y="0"/>
            <a:chExt cx="3352010" cy="4496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352011" cy="449684"/>
            </a:xfrm>
            <a:custGeom>
              <a:avLst/>
              <a:gdLst/>
              <a:ahLst/>
              <a:cxnLst/>
              <a:rect l="l" t="t" r="r" b="b"/>
              <a:pathLst>
                <a:path w="3352011" h="449684">
                  <a:moveTo>
                    <a:pt x="0" y="0"/>
                  </a:moveTo>
                  <a:lnTo>
                    <a:pt x="3352011" y="0"/>
                  </a:lnTo>
                  <a:lnTo>
                    <a:pt x="3352011" y="449684"/>
                  </a:lnTo>
                  <a:lnTo>
                    <a:pt x="0" y="449684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Freeform 7"/>
          <p:cNvSpPr/>
          <p:nvPr/>
        </p:nvSpPr>
        <p:spPr>
          <a:xfrm>
            <a:off x="15948219" y="8387709"/>
            <a:ext cx="2077782" cy="1741181"/>
          </a:xfrm>
          <a:custGeom>
            <a:avLst/>
            <a:gdLst/>
            <a:ahLst/>
            <a:cxnLst/>
            <a:rect l="l" t="t" r="r" b="b"/>
            <a:pathLst>
              <a:path w="2077782" h="1741181">
                <a:moveTo>
                  <a:pt x="0" y="0"/>
                </a:moveTo>
                <a:lnTo>
                  <a:pt x="2077782" y="0"/>
                </a:lnTo>
                <a:lnTo>
                  <a:pt x="2077782" y="1741182"/>
                </a:lnTo>
                <a:lnTo>
                  <a:pt x="0" y="17411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9144000" y="2118360"/>
            <a:ext cx="8554548" cy="3025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72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Why do you think she is suing her family member?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695489"/>
            <a:ext cx="18288000" cy="4591511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028700" y="2132677"/>
            <a:ext cx="7668080" cy="8154323"/>
            <a:chOff x="0" y="0"/>
            <a:chExt cx="10224107" cy="10872431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l="18673" r="18673"/>
            <a:stretch>
              <a:fillRect/>
            </a:stretch>
          </p:blipFill>
          <p:spPr>
            <a:xfrm>
              <a:off x="0" y="0"/>
              <a:ext cx="10224107" cy="10872431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1028700" y="9258300"/>
            <a:ext cx="7668080" cy="1028700"/>
            <a:chOff x="0" y="0"/>
            <a:chExt cx="3352010" cy="4496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352011" cy="449684"/>
            </a:xfrm>
            <a:custGeom>
              <a:avLst/>
              <a:gdLst/>
              <a:ahLst/>
              <a:cxnLst/>
              <a:rect l="l" t="t" r="r" b="b"/>
              <a:pathLst>
                <a:path w="3352011" h="449684">
                  <a:moveTo>
                    <a:pt x="0" y="0"/>
                  </a:moveTo>
                  <a:lnTo>
                    <a:pt x="3352011" y="0"/>
                  </a:lnTo>
                  <a:lnTo>
                    <a:pt x="3352011" y="449684"/>
                  </a:lnTo>
                  <a:lnTo>
                    <a:pt x="0" y="449684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Freeform 7"/>
          <p:cNvSpPr/>
          <p:nvPr/>
        </p:nvSpPr>
        <p:spPr>
          <a:xfrm>
            <a:off x="15948219" y="8387709"/>
            <a:ext cx="2077782" cy="1741181"/>
          </a:xfrm>
          <a:custGeom>
            <a:avLst/>
            <a:gdLst/>
            <a:ahLst/>
            <a:cxnLst/>
            <a:rect l="l" t="t" r="r" b="b"/>
            <a:pathLst>
              <a:path w="2077782" h="1741181">
                <a:moveTo>
                  <a:pt x="0" y="0"/>
                </a:moveTo>
                <a:lnTo>
                  <a:pt x="2077782" y="0"/>
                </a:lnTo>
                <a:lnTo>
                  <a:pt x="2077782" y="1741182"/>
                </a:lnTo>
                <a:lnTo>
                  <a:pt x="0" y="17411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9144000" y="2118360"/>
            <a:ext cx="8554548" cy="3025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72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Do you think Brian is liable for battery?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9144000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9144000" y="0"/>
            <a:ext cx="9144000" cy="7461885"/>
            <a:chOff x="0" y="0"/>
            <a:chExt cx="12192000" cy="994918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l="9177" r="9177"/>
            <a:stretch>
              <a:fillRect/>
            </a:stretch>
          </p:blipFill>
          <p:spPr>
            <a:xfrm>
              <a:off x="0" y="0"/>
              <a:ext cx="12192000" cy="9949180"/>
            </a:xfrm>
            <a:prstGeom prst="rect">
              <a:avLst/>
            </a:prstGeom>
          </p:spPr>
        </p:pic>
      </p:grpSp>
      <p:sp>
        <p:nvSpPr>
          <p:cNvPr id="5" name="AutoShape 5"/>
          <p:cNvSpPr/>
          <p:nvPr/>
        </p:nvSpPr>
        <p:spPr>
          <a:xfrm>
            <a:off x="0" y="7461885"/>
            <a:ext cx="18288000" cy="2825115"/>
          </a:xfrm>
          <a:prstGeom prst="rect">
            <a:avLst/>
          </a:prstGeom>
          <a:solidFill>
            <a:srgbClr val="D6EFFF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6591361" y="8954265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9" y="0"/>
                </a:lnTo>
                <a:lnTo>
                  <a:pt x="1455339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370382" y="1577340"/>
            <a:ext cx="8379255" cy="4211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 b="1">
                <a:solidFill>
                  <a:srgbClr val="004E82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Fact Update #1</a:t>
            </a:r>
          </a:p>
          <a:p>
            <a:pPr algn="ctr">
              <a:lnSpc>
                <a:spcPts val="6719"/>
              </a:lnSpc>
            </a:pPr>
            <a:endParaRPr lang="en-US" sz="4800" b="1">
              <a:solidFill>
                <a:srgbClr val="004E82"/>
              </a:solidFill>
              <a:latin typeface="Century Gothic Paneuropean Bold"/>
              <a:ea typeface="Century Gothic Paneuropean Bold"/>
              <a:cs typeface="Century Gothic Paneuropean Bold"/>
              <a:sym typeface="Century Gothic Paneuropean Bold"/>
            </a:endParaRPr>
          </a:p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Brian was five years and nine months old when this happened.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0382" y="8108632"/>
            <a:ext cx="17676317" cy="1455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Does that change your thoughts about whether Brian is liable for battery? Why or why not?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9144000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9144000" y="0"/>
            <a:ext cx="9144000" cy="7461885"/>
            <a:chOff x="0" y="0"/>
            <a:chExt cx="12192000" cy="994918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l="9101" r="9101"/>
            <a:stretch>
              <a:fillRect/>
            </a:stretch>
          </p:blipFill>
          <p:spPr>
            <a:xfrm>
              <a:off x="0" y="0"/>
              <a:ext cx="12192000" cy="9949180"/>
            </a:xfrm>
            <a:prstGeom prst="rect">
              <a:avLst/>
            </a:prstGeom>
          </p:spPr>
        </p:pic>
      </p:grpSp>
      <p:sp>
        <p:nvSpPr>
          <p:cNvPr id="5" name="AutoShape 5"/>
          <p:cNvSpPr/>
          <p:nvPr/>
        </p:nvSpPr>
        <p:spPr>
          <a:xfrm>
            <a:off x="0" y="7461885"/>
            <a:ext cx="18288000" cy="2825115"/>
          </a:xfrm>
          <a:prstGeom prst="rect">
            <a:avLst/>
          </a:prstGeom>
          <a:solidFill>
            <a:srgbClr val="D6EFFF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6832661" y="9067426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9" y="0"/>
                </a:lnTo>
                <a:lnTo>
                  <a:pt x="1455339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382373" y="305752"/>
            <a:ext cx="8379255" cy="6755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 b="1">
                <a:solidFill>
                  <a:srgbClr val="004E82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Fact Update #2</a:t>
            </a:r>
          </a:p>
          <a:p>
            <a:pPr algn="ctr">
              <a:lnSpc>
                <a:spcPts val="6719"/>
              </a:lnSpc>
            </a:pPr>
            <a:endParaRPr lang="en-US" sz="4800" b="1">
              <a:solidFill>
                <a:srgbClr val="004E82"/>
              </a:solidFill>
              <a:latin typeface="Century Gothic Paneuropean Bold"/>
              <a:ea typeface="Century Gothic Paneuropean Bold"/>
              <a:cs typeface="Century Gothic Paneuropean Bold"/>
              <a:sym typeface="Century Gothic Paneuropean Bold"/>
            </a:endParaRPr>
          </a:p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Brian’s aunt had arthritis in her knees, which is a medical condition that caused her to sit down much slower than most other adults do.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0382" y="8108632"/>
            <a:ext cx="17676317" cy="1455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Does this change your thoughts about whether Brian is liable for battery? Why or why not?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56748" y="-52913"/>
            <a:ext cx="12731252" cy="10339913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6777945" y="1028700"/>
            <a:ext cx="11510055" cy="8229600"/>
            <a:chOff x="0" y="0"/>
            <a:chExt cx="15346740" cy="109728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l="3408" r="3408"/>
            <a:stretch>
              <a:fillRect/>
            </a:stretch>
          </p:blipFill>
          <p:spPr>
            <a:xfrm>
              <a:off x="0" y="0"/>
              <a:ext cx="15346740" cy="10972800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>
            <a:off x="3863828" y="8866249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9" y="0"/>
                </a:lnTo>
                <a:lnTo>
                  <a:pt x="1455339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216558" y="1599819"/>
            <a:ext cx="5102610" cy="66297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12"/>
              </a:lnSpc>
            </a:pPr>
            <a:r>
              <a:rPr lang="en-US" sz="72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Do these new facts help or hurt Brian’s case? Why?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0201547" cy="10287000"/>
          </a:xfrm>
          <a:prstGeom prst="rect">
            <a:avLst/>
          </a:prstGeom>
          <a:solidFill>
            <a:srgbClr val="004E8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10201547" y="3262335"/>
            <a:ext cx="8086453" cy="5995965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6531631" y="8910746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8" y="0"/>
                </a:lnTo>
                <a:lnTo>
                  <a:pt x="1455338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511783" y="1095375"/>
            <a:ext cx="7465981" cy="7025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72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Does this change your mind about whether Brian is responsible?</a:t>
            </a:r>
          </a:p>
          <a:p>
            <a:pPr algn="ctr">
              <a:lnSpc>
                <a:spcPts val="7920"/>
              </a:lnSpc>
            </a:pPr>
            <a:r>
              <a:rPr lang="en-US" sz="72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 Why or why not?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-313195" y="2097405"/>
            <a:ext cx="17986969" cy="8154323"/>
            <a:chOff x="0" y="0"/>
            <a:chExt cx="23982626" cy="10872431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3"/>
            <a:srcRect t="11002" b="11002"/>
            <a:stretch>
              <a:fillRect/>
            </a:stretch>
          </p:blipFill>
          <p:spPr>
            <a:xfrm>
              <a:off x="0" y="0"/>
              <a:ext cx="23982626" cy="1087243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695489"/>
            <a:ext cx="18288000" cy="4591511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028700" y="2132677"/>
            <a:ext cx="7668080" cy="8154323"/>
            <a:chOff x="0" y="0"/>
            <a:chExt cx="10224107" cy="10872431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l="18673" r="18673"/>
            <a:stretch>
              <a:fillRect/>
            </a:stretch>
          </p:blipFill>
          <p:spPr>
            <a:xfrm>
              <a:off x="0" y="0"/>
              <a:ext cx="10224107" cy="10872431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1028700" y="9258300"/>
            <a:ext cx="7668080" cy="1028700"/>
            <a:chOff x="0" y="0"/>
            <a:chExt cx="3352010" cy="4496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352011" cy="449684"/>
            </a:xfrm>
            <a:custGeom>
              <a:avLst/>
              <a:gdLst/>
              <a:ahLst/>
              <a:cxnLst/>
              <a:rect l="l" t="t" r="r" b="b"/>
              <a:pathLst>
                <a:path w="3352011" h="449684">
                  <a:moveTo>
                    <a:pt x="0" y="0"/>
                  </a:moveTo>
                  <a:lnTo>
                    <a:pt x="3352011" y="0"/>
                  </a:lnTo>
                  <a:lnTo>
                    <a:pt x="3352011" y="449684"/>
                  </a:lnTo>
                  <a:lnTo>
                    <a:pt x="0" y="449684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Freeform 7"/>
          <p:cNvSpPr/>
          <p:nvPr/>
        </p:nvSpPr>
        <p:spPr>
          <a:xfrm>
            <a:off x="15948219" y="8387709"/>
            <a:ext cx="2077782" cy="1741181"/>
          </a:xfrm>
          <a:custGeom>
            <a:avLst/>
            <a:gdLst/>
            <a:ahLst/>
            <a:cxnLst/>
            <a:rect l="l" t="t" r="r" b="b"/>
            <a:pathLst>
              <a:path w="2077782" h="1741181">
                <a:moveTo>
                  <a:pt x="0" y="0"/>
                </a:moveTo>
                <a:lnTo>
                  <a:pt x="2077782" y="0"/>
                </a:lnTo>
                <a:lnTo>
                  <a:pt x="2077782" y="1741182"/>
                </a:lnTo>
                <a:lnTo>
                  <a:pt x="0" y="17411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9144000" y="2118360"/>
            <a:ext cx="8554548" cy="3025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72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Do you think Brian is liable for battery?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9144000" cy="10287000"/>
          </a:xfrm>
          <a:prstGeom prst="rect">
            <a:avLst/>
          </a:prstGeom>
          <a:solidFill>
            <a:srgbClr val="004E82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9144000" y="0"/>
            <a:ext cx="9144000" cy="7461885"/>
            <a:chOff x="0" y="0"/>
            <a:chExt cx="12192000" cy="994918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l="9254" r="9254"/>
            <a:stretch>
              <a:fillRect/>
            </a:stretch>
          </p:blipFill>
          <p:spPr>
            <a:xfrm>
              <a:off x="0" y="0"/>
              <a:ext cx="12192000" cy="9949180"/>
            </a:xfrm>
            <a:prstGeom prst="rect">
              <a:avLst/>
            </a:prstGeom>
          </p:spPr>
        </p:pic>
      </p:grpSp>
      <p:sp>
        <p:nvSpPr>
          <p:cNvPr id="5" name="TextBox 5"/>
          <p:cNvSpPr txBox="1"/>
          <p:nvPr/>
        </p:nvSpPr>
        <p:spPr>
          <a:xfrm>
            <a:off x="382373" y="851852"/>
            <a:ext cx="8379255" cy="8516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79"/>
              </a:lnSpc>
            </a:pPr>
            <a:r>
              <a:rPr lang="en-US" sz="3699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The court decided Brian was liable for battery. </a:t>
            </a:r>
          </a:p>
          <a:p>
            <a:pPr algn="l">
              <a:lnSpc>
                <a:spcPts val="5179"/>
              </a:lnSpc>
            </a:pPr>
            <a:endParaRPr lang="en-US" sz="3699">
              <a:solidFill>
                <a:srgbClr val="FFFFFF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  <a:p>
            <a:pPr algn="l">
              <a:lnSpc>
                <a:spcPts val="5179"/>
              </a:lnSpc>
            </a:pPr>
            <a:r>
              <a:rPr lang="en-US" sz="3699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The court explained that even though Brian did not touch his aunt, he pulled out her chair just before she sat down. Therefore, her injury was “substantially certain” to occur. </a:t>
            </a:r>
          </a:p>
          <a:p>
            <a:pPr algn="l">
              <a:lnSpc>
                <a:spcPts val="5179"/>
              </a:lnSpc>
            </a:pPr>
            <a:endParaRPr lang="en-US" sz="3699">
              <a:solidFill>
                <a:srgbClr val="FFFFFF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  <a:p>
            <a:pPr algn="l">
              <a:lnSpc>
                <a:spcPts val="5179"/>
              </a:lnSpc>
            </a:pPr>
            <a:r>
              <a:rPr lang="en-US" sz="3699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It did not matter that Brian may have not meant to hurt her. All that mattered is that he meant for her to hit the ground instead of her chair.</a:t>
            </a:r>
          </a:p>
        </p:txBody>
      </p:sp>
      <p:sp>
        <p:nvSpPr>
          <p:cNvPr id="6" name="AutoShape 6"/>
          <p:cNvSpPr/>
          <p:nvPr/>
        </p:nvSpPr>
        <p:spPr>
          <a:xfrm>
            <a:off x="9144000" y="7461885"/>
            <a:ext cx="9144000" cy="2825115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9385300" y="8305165"/>
            <a:ext cx="866139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thinkRuling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716169" y="-52913"/>
            <a:ext cx="10571831" cy="10339913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2212901" y="7159652"/>
            <a:ext cx="1748370" cy="206448"/>
          </a:xfrm>
          <a:prstGeom prst="rect">
            <a:avLst/>
          </a:prstGeom>
          <a:solidFill>
            <a:srgbClr val="004E82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7716169" y="2132677"/>
            <a:ext cx="9543131" cy="5902597"/>
            <a:chOff x="0" y="0"/>
            <a:chExt cx="12724175" cy="7870129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/>
            <a:srcRect l="9176" r="9176"/>
            <a:stretch>
              <a:fillRect/>
            </a:stretch>
          </p:blipFill>
          <p:spPr>
            <a:xfrm>
              <a:off x="0" y="0"/>
              <a:ext cx="12724175" cy="7870129"/>
            </a:xfrm>
            <a:prstGeom prst="rect">
              <a:avLst/>
            </a:prstGeom>
          </p:spPr>
        </p:pic>
      </p:grpSp>
      <p:sp>
        <p:nvSpPr>
          <p:cNvPr id="6" name="AutoShape 6"/>
          <p:cNvSpPr/>
          <p:nvPr/>
        </p:nvSpPr>
        <p:spPr>
          <a:xfrm>
            <a:off x="1680395" y="3127348"/>
            <a:ext cx="8842037" cy="4032305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25545" y="355656"/>
            <a:ext cx="1987356" cy="1665405"/>
          </a:xfrm>
          <a:custGeom>
            <a:avLst/>
            <a:gdLst/>
            <a:ahLst/>
            <a:cxnLst/>
            <a:rect l="l" t="t" r="r" b="b"/>
            <a:pathLst>
              <a:path w="1987356" h="1665405">
                <a:moveTo>
                  <a:pt x="0" y="0"/>
                </a:moveTo>
                <a:lnTo>
                  <a:pt x="1987356" y="0"/>
                </a:lnTo>
                <a:lnTo>
                  <a:pt x="1987356" y="1665405"/>
                </a:lnTo>
                <a:lnTo>
                  <a:pt x="0" y="16654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680395" y="4218534"/>
            <a:ext cx="8648441" cy="19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976"/>
              </a:lnSpc>
            </a:pPr>
            <a:r>
              <a:rPr lang="en-US" sz="14400" b="1">
                <a:solidFill>
                  <a:srgbClr val="004E82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The Chair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046681" y="8502015"/>
            <a:ext cx="6212619" cy="1251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040"/>
              </a:lnSpc>
            </a:pPr>
            <a:r>
              <a:rPr lang="en-US" sz="3600">
                <a:solidFill>
                  <a:srgbClr val="01565C"/>
                </a:solidFill>
                <a:latin typeface="Montserrat"/>
                <a:ea typeface="Montserrat"/>
                <a:cs typeface="Montserrat"/>
                <a:sym typeface="Montserrat"/>
              </a:rPr>
              <a:t>Analysis from Multiple Perspectives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56748" y="-52913"/>
            <a:ext cx="12731252" cy="10339913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6777945" y="1028700"/>
            <a:ext cx="11510055" cy="8229600"/>
            <a:chOff x="0" y="0"/>
            <a:chExt cx="15346740" cy="109728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l="3408" r="3408"/>
            <a:stretch>
              <a:fillRect/>
            </a:stretch>
          </p:blipFill>
          <p:spPr>
            <a:xfrm>
              <a:off x="0" y="0"/>
              <a:ext cx="15346740" cy="10972800"/>
            </a:xfrm>
            <a:prstGeom prst="rect">
              <a:avLst/>
            </a:prstGeom>
          </p:spPr>
        </p:pic>
      </p:grpSp>
      <p:sp>
        <p:nvSpPr>
          <p:cNvPr id="5" name="AutoShape 5"/>
          <p:cNvSpPr/>
          <p:nvPr/>
        </p:nvSpPr>
        <p:spPr>
          <a:xfrm>
            <a:off x="9773569" y="8229600"/>
            <a:ext cx="8514431" cy="2057400"/>
          </a:xfrm>
          <a:prstGeom prst="rect">
            <a:avLst/>
          </a:prstGeom>
          <a:solidFill>
            <a:srgbClr val="004E82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6210218" y="6488419"/>
            <a:ext cx="2077782" cy="1741181"/>
          </a:xfrm>
          <a:custGeom>
            <a:avLst/>
            <a:gdLst/>
            <a:ahLst/>
            <a:cxnLst/>
            <a:rect l="l" t="t" r="r" b="b"/>
            <a:pathLst>
              <a:path w="2077782" h="1741181">
                <a:moveTo>
                  <a:pt x="0" y="0"/>
                </a:moveTo>
                <a:lnTo>
                  <a:pt x="2077782" y="0"/>
                </a:lnTo>
                <a:lnTo>
                  <a:pt x="2077782" y="1741181"/>
                </a:lnTo>
                <a:lnTo>
                  <a:pt x="0" y="17411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216558" y="451730"/>
            <a:ext cx="5102610" cy="106544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51"/>
              </a:lnSpc>
            </a:pPr>
            <a:r>
              <a:rPr lang="en-US" sz="3348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thinkBigger (Menagh v. Breitman, New York, 2010)</a:t>
            </a:r>
          </a:p>
          <a:p>
            <a:pPr algn="l">
              <a:lnSpc>
                <a:spcPts val="4051"/>
              </a:lnSpc>
            </a:pPr>
            <a:endParaRPr lang="en-US" sz="3348">
              <a:solidFill>
                <a:srgbClr val="FFFFFF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  <a:p>
            <a:pPr algn="l">
              <a:lnSpc>
                <a:spcPts val="4051"/>
              </a:lnSpc>
            </a:pPr>
            <a:r>
              <a:rPr lang="en-US" sz="3348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On a busy sidewalk in New York City, 4-year-old Juliet and her 5-year-old friend Jacob raced their bikes. Juliet and Jacob’s mothers were watching them. Their bikes still had training wheels. The children crashed into Claire, an 87-year-old woman who was walking on the sidewalk. Claire broke her hip. </a:t>
            </a:r>
          </a:p>
          <a:p>
            <a:pPr algn="l">
              <a:lnSpc>
                <a:spcPts val="3688"/>
              </a:lnSpc>
            </a:pPr>
            <a:endParaRPr lang="en-US" sz="3348">
              <a:solidFill>
                <a:srgbClr val="FFFFFF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  <a:p>
            <a:pPr algn="l">
              <a:lnSpc>
                <a:spcPts val="3688"/>
              </a:lnSpc>
            </a:pPr>
            <a:endParaRPr lang="en-US" sz="3348">
              <a:solidFill>
                <a:srgbClr val="FFFFFF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  <a:p>
            <a:pPr algn="l">
              <a:lnSpc>
                <a:spcPts val="3688"/>
              </a:lnSpc>
            </a:pPr>
            <a:endParaRPr lang="en-US" sz="3348">
              <a:solidFill>
                <a:srgbClr val="FFFFFF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051965" y="8525503"/>
            <a:ext cx="7957640" cy="1465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1"/>
              </a:lnSpc>
            </a:pPr>
            <a:r>
              <a:rPr lang="en-US" sz="3255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Should Juliet and Jacob be liable for battery against Claire? Why or why not?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0201547" cy="102870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-533243" y="2132677"/>
            <a:ext cx="15964383" cy="8154323"/>
            <a:chOff x="0" y="0"/>
            <a:chExt cx="21285844" cy="10872431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t="11667" b="11667"/>
            <a:stretch>
              <a:fillRect/>
            </a:stretch>
          </p:blipFill>
          <p:spPr>
            <a:xfrm>
              <a:off x="0" y="0"/>
              <a:ext cx="21285844" cy="10872431"/>
            </a:xfrm>
            <a:prstGeom prst="rect">
              <a:avLst/>
            </a:prstGeom>
          </p:spPr>
        </p:pic>
      </p:grpSp>
      <p:sp>
        <p:nvSpPr>
          <p:cNvPr id="5" name="AutoShape 5"/>
          <p:cNvSpPr/>
          <p:nvPr/>
        </p:nvSpPr>
        <p:spPr>
          <a:xfrm>
            <a:off x="10201547" y="3262335"/>
            <a:ext cx="8086453" cy="5995965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6531631" y="8910746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8" y="0"/>
                </a:lnTo>
                <a:lnTo>
                  <a:pt x="1455338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457015" y="3605951"/>
            <a:ext cx="5307403" cy="5356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61"/>
              </a:lnSpc>
            </a:pPr>
            <a:r>
              <a:rPr lang="en-US" sz="551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Are Juliet and Jacob’s actions worse than Brian’s in </a:t>
            </a:r>
            <a:r>
              <a:rPr lang="en-US" sz="5510" i="1">
                <a:solidFill>
                  <a:srgbClr val="004E82"/>
                </a:solidFill>
                <a:latin typeface="Century Gothic Paneuropean Italics"/>
                <a:ea typeface="Century Gothic Paneuropean Italics"/>
                <a:cs typeface="Century Gothic Paneuropean Italics"/>
                <a:sym typeface="Century Gothic Paneuropean Italics"/>
              </a:rPr>
              <a:t>The Chair</a:t>
            </a:r>
            <a:r>
              <a:rPr lang="en-US" sz="551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 case? Why or why not?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56748" y="-52913"/>
            <a:ext cx="12731252" cy="10339913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6425454" y="885825"/>
            <a:ext cx="10833846" cy="835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4400" b="1">
                <a:solidFill>
                  <a:srgbClr val="004E82"/>
                </a:solidFill>
                <a:latin typeface="Roboto Bold"/>
                <a:ea typeface="Roboto Bold"/>
                <a:cs typeface="Roboto Bold"/>
                <a:sym typeface="Roboto Bold"/>
              </a:rPr>
              <a:t>Battery </a:t>
            </a:r>
            <a:r>
              <a:rPr lang="en-US" sz="4400">
                <a:solidFill>
                  <a:srgbClr val="004E82"/>
                </a:solidFill>
                <a:latin typeface="Roboto"/>
                <a:ea typeface="Roboto"/>
                <a:cs typeface="Roboto"/>
                <a:sym typeface="Roboto"/>
              </a:rPr>
              <a:t>is when you purposely cause physical harm to another person without permission. Something as simple as a push or a punch could be considered battery. If you commit battery and get sued, you will be the </a:t>
            </a:r>
            <a:r>
              <a:rPr lang="en-US" sz="4400" b="1">
                <a:solidFill>
                  <a:srgbClr val="004E82"/>
                </a:solidFill>
                <a:latin typeface="Roboto Bold"/>
                <a:ea typeface="Roboto Bold"/>
                <a:cs typeface="Roboto Bold"/>
                <a:sym typeface="Roboto Bold"/>
              </a:rPr>
              <a:t>defendant</a:t>
            </a:r>
            <a:r>
              <a:rPr lang="en-US" sz="4400">
                <a:solidFill>
                  <a:srgbClr val="004E82"/>
                </a:solidFill>
                <a:latin typeface="Roboto"/>
                <a:ea typeface="Roboto"/>
                <a:cs typeface="Roboto"/>
                <a:sym typeface="Roboto"/>
              </a:rPr>
              <a:t>, and the </a:t>
            </a:r>
            <a:r>
              <a:rPr lang="en-US" sz="4400" b="1">
                <a:solidFill>
                  <a:srgbClr val="004E82"/>
                </a:solidFill>
                <a:latin typeface="Roboto Bold"/>
                <a:ea typeface="Roboto Bold"/>
                <a:cs typeface="Roboto Bold"/>
                <a:sym typeface="Roboto Bold"/>
              </a:rPr>
              <a:t>plaintiff</a:t>
            </a:r>
            <a:r>
              <a:rPr lang="en-US" sz="4400">
                <a:solidFill>
                  <a:srgbClr val="004E82"/>
                </a:solidFill>
                <a:latin typeface="Roboto"/>
                <a:ea typeface="Roboto"/>
                <a:cs typeface="Roboto"/>
                <a:sym typeface="Roboto"/>
              </a:rPr>
              <a:t>, the person wronged or hurt, could win a lawsuit against you. If the plaintiff wins, you will be liable for battery, which means you must pay them money for the harm you caused.</a:t>
            </a:r>
          </a:p>
        </p:txBody>
      </p:sp>
      <p:sp>
        <p:nvSpPr>
          <p:cNvPr id="4" name="Freeform 4"/>
          <p:cNvSpPr/>
          <p:nvPr/>
        </p:nvSpPr>
        <p:spPr>
          <a:xfrm>
            <a:off x="168903" y="8947663"/>
            <a:ext cx="1408300" cy="1180155"/>
          </a:xfrm>
          <a:custGeom>
            <a:avLst/>
            <a:gdLst/>
            <a:ahLst/>
            <a:cxnLst/>
            <a:rect l="l" t="t" r="r" b="b"/>
            <a:pathLst>
              <a:path w="1408300" h="1180155">
                <a:moveTo>
                  <a:pt x="0" y="0"/>
                </a:moveTo>
                <a:lnTo>
                  <a:pt x="1408300" y="0"/>
                </a:lnTo>
                <a:lnTo>
                  <a:pt x="1408300" y="1180155"/>
                </a:lnTo>
                <a:lnTo>
                  <a:pt x="0" y="11801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6544" y="4156964"/>
            <a:ext cx="4645962" cy="19635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43"/>
              </a:lnSpc>
            </a:pPr>
            <a:r>
              <a:rPr lang="en-US" sz="6399" b="1">
                <a:solidFill>
                  <a:srgbClr val="F5F5F5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thinkStarter Summary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934890" y="-52913"/>
            <a:ext cx="11353110" cy="10339913"/>
          </a:xfrm>
          <a:prstGeom prst="rect">
            <a:avLst/>
          </a:prstGeom>
          <a:solidFill>
            <a:srgbClr val="004E8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6190688" y="8482266"/>
            <a:ext cx="1796281" cy="1505284"/>
          </a:xfrm>
          <a:custGeom>
            <a:avLst/>
            <a:gdLst/>
            <a:ahLst/>
            <a:cxnLst/>
            <a:rect l="l" t="t" r="r" b="b"/>
            <a:pathLst>
              <a:path w="1796281" h="1505284">
                <a:moveTo>
                  <a:pt x="0" y="0"/>
                </a:moveTo>
                <a:lnTo>
                  <a:pt x="1796281" y="0"/>
                </a:lnTo>
                <a:lnTo>
                  <a:pt x="1796281" y="1505284"/>
                </a:lnTo>
                <a:lnTo>
                  <a:pt x="0" y="15052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7194522" y="1607080"/>
            <a:ext cx="10833846" cy="6686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295394" lvl="1" indent="-647697" algn="l">
              <a:lnSpc>
                <a:spcPts val="10799"/>
              </a:lnSpc>
              <a:buFont typeface="Arial"/>
              <a:buChar char="•"/>
            </a:pPr>
            <a:r>
              <a:rPr lang="en-US" sz="5999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Intentional (on purpose)</a:t>
            </a:r>
          </a:p>
          <a:p>
            <a:pPr marL="1295394" lvl="1" indent="-647697" algn="l">
              <a:lnSpc>
                <a:spcPts val="10799"/>
              </a:lnSpc>
              <a:buFont typeface="Arial"/>
              <a:buChar char="•"/>
            </a:pPr>
            <a:r>
              <a:rPr lang="en-US" sz="5999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Involve contact with another person</a:t>
            </a:r>
          </a:p>
          <a:p>
            <a:pPr marL="1295394" lvl="1" indent="-647697" algn="l">
              <a:lnSpc>
                <a:spcPts val="10799"/>
              </a:lnSpc>
              <a:buFont typeface="Arial"/>
              <a:buChar char="•"/>
            </a:pPr>
            <a:r>
              <a:rPr lang="en-US" sz="5999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Be harmful or offensive</a:t>
            </a:r>
          </a:p>
          <a:p>
            <a:pPr marL="1295394" lvl="1" indent="-647697" algn="l">
              <a:lnSpc>
                <a:spcPts val="10799"/>
              </a:lnSpc>
              <a:buFont typeface="Arial"/>
              <a:buChar char="•"/>
            </a:pPr>
            <a:r>
              <a:rPr lang="en-US" sz="5999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Cause damages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700" y="1966911"/>
            <a:ext cx="4984223" cy="755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50"/>
              </a:lnSpc>
            </a:pPr>
            <a:r>
              <a:rPr lang="en-US" sz="5000" b="1">
                <a:solidFill>
                  <a:srgbClr val="004E82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thinkHypothesis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63583" y="3022102"/>
            <a:ext cx="5659426" cy="4804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45"/>
              </a:lnSpc>
              <a:spcBef>
                <a:spcPct val="0"/>
              </a:spcBef>
            </a:pPr>
            <a:r>
              <a:rPr lang="en-US" sz="4500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There are four elements that define battery. Battery must meet all four elements to be considered a legal offense.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9144000" cy="10287000"/>
          </a:xfrm>
          <a:prstGeom prst="rect">
            <a:avLst/>
          </a:prstGeom>
          <a:solidFill>
            <a:srgbClr val="004E82"/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9144000" y="0"/>
            <a:ext cx="9144000" cy="7461885"/>
            <a:chOff x="0" y="0"/>
            <a:chExt cx="12192000" cy="994918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l="9177" r="9177"/>
            <a:stretch>
              <a:fillRect/>
            </a:stretch>
          </p:blipFill>
          <p:spPr>
            <a:xfrm>
              <a:off x="0" y="0"/>
              <a:ext cx="12192000" cy="9949180"/>
            </a:xfrm>
            <a:prstGeom prst="rect">
              <a:avLst/>
            </a:prstGeom>
          </p:spPr>
        </p:pic>
      </p:grpSp>
      <p:sp>
        <p:nvSpPr>
          <p:cNvPr id="5" name="TextBox 5"/>
          <p:cNvSpPr txBox="1"/>
          <p:nvPr/>
        </p:nvSpPr>
        <p:spPr>
          <a:xfrm>
            <a:off x="370382" y="655320"/>
            <a:ext cx="8379255" cy="827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3600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The Chair Case (Garrett v. Daily, Washington, 1956)</a:t>
            </a:r>
          </a:p>
          <a:p>
            <a:pPr algn="l">
              <a:lnSpc>
                <a:spcPts val="5040"/>
              </a:lnSpc>
            </a:pPr>
            <a:endParaRPr lang="en-US" sz="3600">
              <a:solidFill>
                <a:srgbClr val="FFFFFF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  <a:p>
            <a:pPr algn="l">
              <a:lnSpc>
                <a:spcPts val="5040"/>
              </a:lnSpc>
            </a:pPr>
            <a:r>
              <a:rPr lang="en-US" sz="3600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Brian was five years old, and his aunt sued him for battery. Brain saw his aunt about to sit down in a chair. Just before his aunt sat down, he pulled out the chair. </a:t>
            </a:r>
          </a:p>
          <a:p>
            <a:pPr algn="l">
              <a:lnSpc>
                <a:spcPts val="5040"/>
              </a:lnSpc>
            </a:pPr>
            <a:endParaRPr lang="en-US" sz="3600">
              <a:solidFill>
                <a:srgbClr val="FFFFFF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  <a:p>
            <a:pPr algn="l">
              <a:lnSpc>
                <a:spcPts val="5040"/>
              </a:lnSpc>
            </a:pPr>
            <a:r>
              <a:rPr lang="en-US" sz="3600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As a result, she fell on the floor. She broke her hip and had to pay $11,000 in hospital bills. </a:t>
            </a:r>
          </a:p>
          <a:p>
            <a:pPr algn="l">
              <a:lnSpc>
                <a:spcPts val="5040"/>
              </a:lnSpc>
            </a:pPr>
            <a:endParaRPr lang="en-US" sz="3600">
              <a:solidFill>
                <a:srgbClr val="FFFFFF"/>
              </a:solidFill>
              <a:latin typeface="Century Gothic Paneuropean"/>
              <a:ea typeface="Century Gothic Paneuropean"/>
              <a:cs typeface="Century Gothic Paneuropean"/>
              <a:sym typeface="Century Gothic Paneuropean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9144000" y="7461885"/>
            <a:ext cx="9144000" cy="2825115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9385300" y="7902575"/>
            <a:ext cx="8661399" cy="1943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en-US" sz="5600">
                <a:solidFill>
                  <a:srgbClr val="FFFFFF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Is Brian liable for battery?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129518-79ED-9576-54CB-512B98982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1" y="8781157"/>
            <a:ext cx="1798476" cy="15058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7734300"/>
            <a:ext cx="18288000" cy="25527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531631" y="201177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8" y="0"/>
                </a:lnTo>
                <a:lnTo>
                  <a:pt x="1455338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192053" y="8339908"/>
            <a:ext cx="15903893" cy="736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08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4E82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Did Brian’s actions meet all 4 requirements of battery?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87916" y="1244327"/>
            <a:ext cx="17112168" cy="488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87446" lvl="1" indent="-593723" algn="l">
              <a:lnSpc>
                <a:spcPts val="9899"/>
              </a:lnSpc>
              <a:buFont typeface="Arial"/>
              <a:buChar char="•"/>
            </a:pPr>
            <a:r>
              <a:rPr lang="en-US" sz="5499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Intentional (on purpose)</a:t>
            </a:r>
          </a:p>
          <a:p>
            <a:pPr marL="1187446" lvl="1" indent="-593723" algn="l">
              <a:lnSpc>
                <a:spcPts val="9899"/>
              </a:lnSpc>
              <a:buFont typeface="Arial"/>
              <a:buChar char="•"/>
            </a:pPr>
            <a:r>
              <a:rPr lang="en-US" sz="5499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Involve contact with another person</a:t>
            </a:r>
          </a:p>
          <a:p>
            <a:pPr marL="1187446" lvl="1" indent="-593723" algn="l">
              <a:lnSpc>
                <a:spcPts val="9899"/>
              </a:lnSpc>
              <a:buFont typeface="Arial"/>
              <a:buChar char="•"/>
            </a:pPr>
            <a:r>
              <a:rPr lang="en-US" sz="5499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Be harmful or offensive</a:t>
            </a:r>
          </a:p>
          <a:p>
            <a:pPr marL="1187446" lvl="1" indent="-593723" algn="l">
              <a:lnSpc>
                <a:spcPts val="9899"/>
              </a:lnSpc>
              <a:buFont typeface="Arial"/>
              <a:buChar char="•"/>
            </a:pPr>
            <a:r>
              <a:rPr lang="en-US" sz="5499">
                <a:solidFill>
                  <a:srgbClr val="004E82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Cause damages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028700" y="886474"/>
          <a:ext cx="16230600" cy="8239718"/>
        </p:xfrm>
        <a:graphic>
          <a:graphicData uri="http://schemas.openxmlformats.org/drawingml/2006/table">
            <a:tbl>
              <a:tblPr/>
              <a:tblGrid>
                <a:gridCol w="811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1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91848">
                <a:tc gridSpan="2">
                  <a:txBody>
                    <a:bodyPr/>
                    <a:lstStyle/>
                    <a:p>
                      <a:pPr algn="ctr">
                        <a:lnSpc>
                          <a:spcPts val="5880"/>
                        </a:lnSpc>
                        <a:defRPr/>
                      </a:pPr>
                      <a:r>
                        <a:rPr lang="en-US" sz="4200">
                          <a:solidFill>
                            <a:srgbClr val="000000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Element 1: Brian’s act was on purpose.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5880"/>
                        </a:lnSpc>
                        <a:defRPr/>
                      </a:pPr>
                      <a:r>
                        <a:rPr lang="en-US" sz="4200">
                          <a:solidFill>
                            <a:srgbClr val="000000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Element 1: Brian’s act was on purpose.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8427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How will Brian’s aunt argue that Brian’s act was on purpose?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How will Brian argue that his act was NOT on purpose? 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9443">
                <a:tc gridSpan="2"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Which evidence is stronger? Why? 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Which evidence is stronger? Why? 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16677132" y="8911897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9" y="0"/>
                </a:lnTo>
                <a:lnTo>
                  <a:pt x="1455339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028700" y="886474"/>
          <a:ext cx="16230600" cy="8239718"/>
        </p:xfrm>
        <a:graphic>
          <a:graphicData uri="http://schemas.openxmlformats.org/drawingml/2006/table">
            <a:tbl>
              <a:tblPr/>
              <a:tblGrid>
                <a:gridCol w="811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1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91848">
                <a:tc gridSpan="2">
                  <a:txBody>
                    <a:bodyPr/>
                    <a:lstStyle/>
                    <a:p>
                      <a:pPr algn="ctr">
                        <a:lnSpc>
                          <a:spcPts val="5880"/>
                        </a:lnSpc>
                        <a:defRPr/>
                      </a:pPr>
                      <a:r>
                        <a:rPr lang="en-US" sz="4200">
                          <a:solidFill>
                            <a:srgbClr val="000000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Element 2: Brian’s act involved contact with another person.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5880"/>
                        </a:lnSpc>
                        <a:defRPr/>
                      </a:pPr>
                      <a:r>
                        <a:rPr lang="en-US" sz="4200">
                          <a:solidFill>
                            <a:srgbClr val="000000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Element 2: Brian’s act involved contact with another person.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8427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How will Brian’s aunt argue that Brian’s act involved contact with another person?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How will Brian argue that his act did NOT involve contact with another person?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9443">
                <a:tc gridSpan="2"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Which evidence is stronger? Why? 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Which evidence is stronger? Why? 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16677132" y="8911897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9" y="0"/>
                </a:lnTo>
                <a:lnTo>
                  <a:pt x="1455339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028700" y="886474"/>
          <a:ext cx="16230600" cy="8239718"/>
        </p:xfrm>
        <a:graphic>
          <a:graphicData uri="http://schemas.openxmlformats.org/drawingml/2006/table">
            <a:tbl>
              <a:tblPr/>
              <a:tblGrid>
                <a:gridCol w="811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1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91848">
                <a:tc gridSpan="2">
                  <a:txBody>
                    <a:bodyPr/>
                    <a:lstStyle/>
                    <a:p>
                      <a:pPr algn="ctr">
                        <a:lnSpc>
                          <a:spcPts val="5880"/>
                        </a:lnSpc>
                        <a:defRPr/>
                      </a:pPr>
                      <a:r>
                        <a:rPr lang="en-US" sz="4200">
                          <a:solidFill>
                            <a:srgbClr val="000000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Element 3: Brian’s act was harmful or offensive.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5880"/>
                        </a:lnSpc>
                        <a:defRPr/>
                      </a:pPr>
                      <a:r>
                        <a:rPr lang="en-US" sz="4200">
                          <a:solidFill>
                            <a:srgbClr val="000000"/>
                          </a:solidFill>
                          <a:latin typeface="Century Gothic Paneuropean"/>
                          <a:ea typeface="Century Gothic Paneuropean"/>
                          <a:cs typeface="Century Gothic Paneuropean"/>
                          <a:sym typeface="Century Gothic Paneuropean"/>
                        </a:rPr>
                        <a:t>Element 3: Brian’s act was harmful or offensive.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8427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How will Brian’s aunt argue that Brian’s act was harmful or offensive?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How will Brian argue that his act was NOT harmful or offensive?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9443">
                <a:tc gridSpan="2"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Which evidence is stronger? Why? 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Which evidence is stronger? Why? </a:t>
                      </a:r>
                      <a:endParaRPr lang="en-US" sz="1100"/>
                    </a:p>
                  </a:txBody>
                  <a:tcPr marL="190500" marR="190500" marT="190500" marB="19050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16677132" y="8911897"/>
            <a:ext cx="1455339" cy="1219574"/>
          </a:xfrm>
          <a:custGeom>
            <a:avLst/>
            <a:gdLst/>
            <a:ahLst/>
            <a:cxnLst/>
            <a:rect l="l" t="t" r="r" b="b"/>
            <a:pathLst>
              <a:path w="1455339" h="1219574">
                <a:moveTo>
                  <a:pt x="0" y="0"/>
                </a:moveTo>
                <a:lnTo>
                  <a:pt x="1455339" y="0"/>
                </a:lnTo>
                <a:lnTo>
                  <a:pt x="1455339" y="1219574"/>
                </a:lnTo>
                <a:lnTo>
                  <a:pt x="0" y="12195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71DE0A117CFD4C84C12A1F8348DB6D" ma:contentTypeVersion="19" ma:contentTypeDescription="Create a new document." ma:contentTypeScope="" ma:versionID="1a0a3da4bf97bf097a2aaad2363a7310">
  <xsd:schema xmlns:xsd="http://www.w3.org/2001/XMLSchema" xmlns:xs="http://www.w3.org/2001/XMLSchema" xmlns:p="http://schemas.microsoft.com/office/2006/metadata/properties" xmlns:ns2="ddfdbd11-8bca-4bd0-96e1-1d3361b4b99b" xmlns:ns3="4dcc3836-a80e-40ac-8fff-95a21a56826a" targetNamespace="http://schemas.microsoft.com/office/2006/metadata/properties" ma:root="true" ma:fieldsID="a1ef1742a3dee3f6207911cc70e115d5" ns2:_="" ns3:_="">
    <xsd:import namespace="ddfdbd11-8bca-4bd0-96e1-1d3361b4b99b"/>
    <xsd:import namespace="4dcc3836-a80e-40ac-8fff-95a21a56826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fdbd11-8bca-4bd0-96e1-1d3361b4b9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ed86b47-9168-46d9-b003-1cbe17f24419}" ma:internalName="TaxCatchAll" ma:showField="CatchAllData" ma:web="ddfdbd11-8bca-4bd0-96e1-1d3361b4b9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cc3836-a80e-40ac-8fff-95a21a5682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ee53c3f-5bf5-42e3-bf71-46996f899f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fdbd11-8bca-4bd0-96e1-1d3361b4b99b" xsi:nil="true"/>
    <lcf76f155ced4ddcb4097134ff3c332f xmlns="4dcc3836-a80e-40ac-8fff-95a21a56826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4A8C1B7-98F3-4CE1-9611-64313F4914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fdbd11-8bca-4bd0-96e1-1d3361b4b99b"/>
    <ds:schemaRef ds:uri="4dcc3836-a80e-40ac-8fff-95a21a5682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EFBA4E-37BC-468F-A304-FFBC66E8FF3E}">
  <ds:schemaRefs>
    <ds:schemaRef ds:uri="http://schemas.microsoft.com/office/2006/metadata/properties"/>
    <ds:schemaRef ds:uri="http://schemas.microsoft.com/office/infopath/2007/PartnerControls"/>
    <ds:schemaRef ds:uri="ddfdbd11-8bca-4bd0-96e1-1d3361b4b99b"/>
    <ds:schemaRef ds:uri="4dcc3836-a80e-40ac-8fff-95a21a56826a"/>
  </ds:schemaRefs>
</ds:datastoreItem>
</file>

<file path=customXml/itemProps3.xml><?xml version="1.0" encoding="utf-8"?>
<ds:datastoreItem xmlns:ds="http://schemas.openxmlformats.org/officeDocument/2006/customXml" ds:itemID="{E893C601-6E4A-465E-A0FC-8D6CF9D58E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Microsoft Office PowerPoint</Application>
  <PresentationFormat>Custom</PresentationFormat>
  <Paragraphs>70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Century Gothic Paneuropean</vt:lpstr>
      <vt:lpstr>Poppins</vt:lpstr>
      <vt:lpstr>Century Gothic Paneuropean Bold</vt:lpstr>
      <vt:lpstr>Arial</vt:lpstr>
      <vt:lpstr>Montserrat</vt:lpstr>
      <vt:lpstr>Roboto</vt:lpstr>
      <vt:lpstr>Roboto Bold</vt:lpstr>
      <vt:lpstr>Calibri</vt:lpstr>
      <vt:lpstr>Century Gothic Paneuropean Italics</vt:lpstr>
      <vt:lpstr>Aptos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Chair</dc:title>
  <cp:lastModifiedBy>Gaby Romero</cp:lastModifiedBy>
  <cp:revision>1</cp:revision>
  <dcterms:created xsi:type="dcterms:W3CDTF">2006-08-16T00:00:00Z</dcterms:created>
  <dcterms:modified xsi:type="dcterms:W3CDTF">2025-07-10T21:04:19Z</dcterms:modified>
  <dc:identifier>DAGV6Uz2lTU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0x010100EE71DE0A117CFD4C84C12A1F8348DB6D</vt:lpwstr>
  </property>
  <property fmtid="{D5CDD505-2E9C-101B-9397-08002B2CF9AE}" pid="3" name="MediaServiceImageTags">
    <vt:lpwstr/>
  </property>
</Properties>
</file>